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6" r:id="rId2"/>
    <p:sldId id="276" r:id="rId3"/>
    <p:sldId id="381" r:id="rId4"/>
    <p:sldId id="383" r:id="rId5"/>
    <p:sldId id="275" r:id="rId6"/>
    <p:sldId id="380" r:id="rId7"/>
    <p:sldId id="384" r:id="rId8"/>
    <p:sldId id="277" r:id="rId9"/>
    <p:sldId id="426" r:id="rId10"/>
    <p:sldId id="419" r:id="rId11"/>
    <p:sldId id="427" r:id="rId12"/>
    <p:sldId id="429" r:id="rId13"/>
    <p:sldId id="430" r:id="rId14"/>
    <p:sldId id="428" r:id="rId15"/>
    <p:sldId id="392" r:id="rId16"/>
    <p:sldId id="388" r:id="rId17"/>
    <p:sldId id="280" r:id="rId18"/>
    <p:sldId id="281" r:id="rId19"/>
    <p:sldId id="417" r:id="rId20"/>
    <p:sldId id="431" r:id="rId21"/>
    <p:sldId id="414" r:id="rId22"/>
    <p:sldId id="421" r:id="rId23"/>
    <p:sldId id="407" r:id="rId24"/>
    <p:sldId id="288" r:id="rId25"/>
    <p:sldId id="300" r:id="rId26"/>
    <p:sldId id="401" r:id="rId27"/>
    <p:sldId id="425" r:id="rId28"/>
    <p:sldId id="420" r:id="rId29"/>
    <p:sldId id="423" r:id="rId30"/>
    <p:sldId id="422" r:id="rId31"/>
    <p:sldId id="42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E48"/>
    <a:srgbClr val="ECF850"/>
    <a:srgbClr val="FC6321"/>
    <a:srgbClr val="E2140C"/>
    <a:srgbClr val="00417C"/>
    <a:srgbClr val="0374D9"/>
    <a:srgbClr val="046FC0"/>
    <a:srgbClr val="014B8E"/>
    <a:srgbClr val="002A51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11"/>
    <p:restoredTop sz="94670"/>
  </p:normalViewPr>
  <p:slideViewPr>
    <p:cSldViewPr snapToGrid="0" snapToObjects="1">
      <p:cViewPr varScale="1">
        <p:scale>
          <a:sx n="91" d="100"/>
          <a:sy n="9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852973" y="876693"/>
            <a:ext cx="103541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4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Diciembre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6135E-B7B4-5842-B9DC-AC93C729A6B1}"/>
              </a:ext>
            </a:extLst>
          </p:cNvPr>
          <p:cNvSpPr txBox="1"/>
          <p:nvPr/>
        </p:nvSpPr>
        <p:spPr>
          <a:xfrm>
            <a:off x="364673" y="140212"/>
            <a:ext cx="1159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CONTACTO ESTRECHO: CAMBIO EN DEFINICIONES PARACASOS SOSPECHOSOS Y PROBABLES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62F9E-E103-6D4E-8044-CB35EF116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20"/>
          <a:stretch/>
        </p:blipFill>
        <p:spPr>
          <a:xfrm>
            <a:off x="843635" y="762002"/>
            <a:ext cx="4037833" cy="1741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1D8D5-BF93-B04A-AABE-85DF5D44A44C}"/>
              </a:ext>
            </a:extLst>
          </p:cNvPr>
          <p:cNvSpPr txBox="1"/>
          <p:nvPr/>
        </p:nvSpPr>
        <p:spPr>
          <a:xfrm>
            <a:off x="2862551" y="957943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SEP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14800-F6CA-0F44-8AF9-66BF40BA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3628425"/>
            <a:ext cx="4751306" cy="1313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BB665-1E78-DC4C-B8FF-E57A2B36FDC6}"/>
              </a:ext>
            </a:extLst>
          </p:cNvPr>
          <p:cNvSpPr txBox="1"/>
          <p:nvPr/>
        </p:nvSpPr>
        <p:spPr>
          <a:xfrm>
            <a:off x="653143" y="3244334"/>
            <a:ext cx="173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CASO PROBABLE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D0B05-AA64-974E-8EFA-39B3E57A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36" y="762002"/>
            <a:ext cx="4564735" cy="184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E7BE2-4C7F-6648-A5E9-E6DB04528467}"/>
              </a:ext>
            </a:extLst>
          </p:cNvPr>
          <p:cNvSpPr txBox="1"/>
          <p:nvPr/>
        </p:nvSpPr>
        <p:spPr>
          <a:xfrm>
            <a:off x="8712203" y="1142609"/>
            <a:ext cx="14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NOV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532B9-EB93-224D-840A-2C38C17D0109}"/>
              </a:ext>
            </a:extLst>
          </p:cNvPr>
          <p:cNvSpPr txBox="1"/>
          <p:nvPr/>
        </p:nvSpPr>
        <p:spPr>
          <a:xfrm>
            <a:off x="6096000" y="3266497"/>
            <a:ext cx="20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CASO SOSPECHOSO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A62C72-959A-2C4C-80E4-460339073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880" y="3628425"/>
            <a:ext cx="5900057" cy="14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3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1662C1-0693-564C-AD10-EF9CFE43CE42}"/>
              </a:ext>
            </a:extLst>
          </p:cNvPr>
          <p:cNvSpPr txBox="1"/>
          <p:nvPr/>
        </p:nvSpPr>
        <p:spPr>
          <a:xfrm>
            <a:off x="549350" y="3316365"/>
            <a:ext cx="396709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Contacto</a:t>
            </a:r>
            <a:r>
              <a:rPr lang="en-US" dirty="0"/>
              <a:t> </a:t>
            </a:r>
            <a:r>
              <a:rPr lang="en-US" dirty="0" err="1"/>
              <a:t>Estrecho</a:t>
            </a:r>
            <a:endParaRPr lang="en-US" dirty="0"/>
          </a:p>
          <a:p>
            <a:pPr algn="ctr"/>
            <a:r>
              <a:rPr lang="en-US" dirty="0"/>
              <a:t>con </a:t>
            </a:r>
            <a:r>
              <a:rPr lang="en-US" dirty="0" err="1"/>
              <a:t>síntomas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E3EF2-A92E-054E-BBFD-72DDC3E7C1DE}"/>
              </a:ext>
            </a:extLst>
          </p:cNvPr>
          <p:cNvSpPr txBox="1"/>
          <p:nvPr/>
        </p:nvSpPr>
        <p:spPr>
          <a:xfrm>
            <a:off x="576775" y="1362222"/>
            <a:ext cx="22232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Persona con </a:t>
            </a:r>
            <a:r>
              <a:rPr lang="en-US" dirty="0" err="1"/>
              <a:t>síntomas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16C42F4-49FF-E142-BC8C-8F952AA74A45}"/>
              </a:ext>
            </a:extLst>
          </p:cNvPr>
          <p:cNvSpPr/>
          <p:nvPr/>
        </p:nvSpPr>
        <p:spPr>
          <a:xfrm>
            <a:off x="2912010" y="1418494"/>
            <a:ext cx="858131" cy="25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DF901-2E03-7841-9AA4-6948800D2D70}"/>
              </a:ext>
            </a:extLst>
          </p:cNvPr>
          <p:cNvSpPr/>
          <p:nvPr/>
        </p:nvSpPr>
        <p:spPr>
          <a:xfrm>
            <a:off x="3882140" y="1019183"/>
            <a:ext cx="1744938" cy="105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Sospechoso</a:t>
            </a:r>
            <a:endParaRPr lang="en-US" dirty="0"/>
          </a:p>
        </p:txBody>
      </p:sp>
      <p:sp>
        <p:nvSpPr>
          <p:cNvPr id="7" name="Decision 6">
            <a:extLst>
              <a:ext uri="{FF2B5EF4-FFF2-40B4-BE49-F238E27FC236}">
                <a16:creationId xmlns:a16="http://schemas.microsoft.com/office/drawing/2014/main" id="{C9607DDE-7E77-8045-842A-A62B2DBEE938}"/>
              </a:ext>
            </a:extLst>
          </p:cNvPr>
          <p:cNvSpPr/>
          <p:nvPr/>
        </p:nvSpPr>
        <p:spPr>
          <a:xfrm>
            <a:off x="5747282" y="1138168"/>
            <a:ext cx="1504529" cy="817099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CA0C11D-A493-8B4E-8D76-72A00989CDAD}"/>
              </a:ext>
            </a:extLst>
          </p:cNvPr>
          <p:cNvSpPr/>
          <p:nvPr/>
        </p:nvSpPr>
        <p:spPr>
          <a:xfrm>
            <a:off x="7372016" y="1277521"/>
            <a:ext cx="1504529" cy="538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Positivo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614AE6-682C-9344-9BE0-9297CB4A0BFF}"/>
              </a:ext>
            </a:extLst>
          </p:cNvPr>
          <p:cNvSpPr/>
          <p:nvPr/>
        </p:nvSpPr>
        <p:spPr>
          <a:xfrm>
            <a:off x="9222462" y="1019180"/>
            <a:ext cx="1744938" cy="10550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Caso </a:t>
            </a:r>
            <a:r>
              <a:rPr lang="en-US" dirty="0" err="1"/>
              <a:t>confirmado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6ED9F-3203-EA43-BC1C-525F5B577AF8}"/>
              </a:ext>
            </a:extLst>
          </p:cNvPr>
          <p:cNvSpPr txBox="1"/>
          <p:nvPr/>
        </p:nvSpPr>
        <p:spPr>
          <a:xfrm>
            <a:off x="521925" y="4362006"/>
            <a:ext cx="3994515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Persona con </a:t>
            </a:r>
            <a:r>
              <a:rPr lang="en-US" dirty="0" err="1"/>
              <a:t>síntomas</a:t>
            </a:r>
            <a:r>
              <a:rPr lang="en-US" dirty="0"/>
              <a:t> (sin PCR </a:t>
            </a:r>
            <a:r>
              <a:rPr lang="en-US" dirty="0" err="1"/>
              <a:t>positivo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Tomografía</a:t>
            </a:r>
            <a:r>
              <a:rPr lang="en-US" dirty="0"/>
              <a:t> </a:t>
            </a:r>
            <a:r>
              <a:rPr lang="en-US" dirty="0" err="1"/>
              <a:t>computarizada</a:t>
            </a:r>
            <a:r>
              <a:rPr lang="en-US" dirty="0"/>
              <a:t> de </a:t>
            </a:r>
            <a:r>
              <a:rPr lang="en-US" dirty="0" err="1"/>
              <a:t>torax</a:t>
            </a:r>
            <a:r>
              <a:rPr lang="en-US" dirty="0"/>
              <a:t> compatible con COVID 19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196F5B2-8F08-2147-94F2-9D2A309155AC}"/>
              </a:ext>
            </a:extLst>
          </p:cNvPr>
          <p:cNvSpPr/>
          <p:nvPr/>
        </p:nvSpPr>
        <p:spPr>
          <a:xfrm>
            <a:off x="4830723" y="3575722"/>
            <a:ext cx="3097238" cy="223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B288D-A2DC-6C4E-A9EE-72407B875026}"/>
              </a:ext>
            </a:extLst>
          </p:cNvPr>
          <p:cNvSpPr/>
          <p:nvPr/>
        </p:nvSpPr>
        <p:spPr>
          <a:xfrm>
            <a:off x="9222462" y="3429000"/>
            <a:ext cx="1744938" cy="17819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Caso probable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CFBBD-5BD2-604C-AEBC-21E2026B0AE9}"/>
              </a:ext>
            </a:extLst>
          </p:cNvPr>
          <p:cNvSpPr txBox="1"/>
          <p:nvPr/>
        </p:nvSpPr>
        <p:spPr>
          <a:xfrm>
            <a:off x="4251136" y="55851"/>
            <a:ext cx="368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Antes del 15 </a:t>
            </a:r>
            <a:r>
              <a:rPr lang="en-US" sz="2800" dirty="0" err="1"/>
              <a:t>Noviembre</a:t>
            </a:r>
            <a:endParaRPr lang="en-US" sz="28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E0CAB58-E554-5847-A133-39E373324EB4}"/>
              </a:ext>
            </a:extLst>
          </p:cNvPr>
          <p:cNvSpPr/>
          <p:nvPr/>
        </p:nvSpPr>
        <p:spPr>
          <a:xfrm>
            <a:off x="4830723" y="4738454"/>
            <a:ext cx="3097238" cy="223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3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1662C1-0693-564C-AD10-EF9CFE43CE42}"/>
              </a:ext>
            </a:extLst>
          </p:cNvPr>
          <p:cNvSpPr txBox="1"/>
          <p:nvPr/>
        </p:nvSpPr>
        <p:spPr>
          <a:xfrm>
            <a:off x="549350" y="3316365"/>
            <a:ext cx="396709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Contacto</a:t>
            </a:r>
            <a:r>
              <a:rPr lang="en-US" dirty="0"/>
              <a:t> </a:t>
            </a:r>
            <a:r>
              <a:rPr lang="en-US" dirty="0" err="1"/>
              <a:t>Estrecho</a:t>
            </a:r>
            <a:endParaRPr lang="en-US" dirty="0"/>
          </a:p>
          <a:p>
            <a:pPr algn="ctr"/>
            <a:r>
              <a:rPr lang="en-US" dirty="0"/>
              <a:t>con </a:t>
            </a:r>
            <a:r>
              <a:rPr lang="en-US" dirty="0" err="1"/>
              <a:t>síntomas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E3EF2-A92E-054E-BBFD-72DDC3E7C1DE}"/>
              </a:ext>
            </a:extLst>
          </p:cNvPr>
          <p:cNvSpPr txBox="1"/>
          <p:nvPr/>
        </p:nvSpPr>
        <p:spPr>
          <a:xfrm>
            <a:off x="576775" y="1362222"/>
            <a:ext cx="22232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Persona con </a:t>
            </a:r>
            <a:r>
              <a:rPr lang="en-US" dirty="0" err="1"/>
              <a:t>síntomas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16C42F4-49FF-E142-BC8C-8F952AA74A45}"/>
              </a:ext>
            </a:extLst>
          </p:cNvPr>
          <p:cNvSpPr/>
          <p:nvPr/>
        </p:nvSpPr>
        <p:spPr>
          <a:xfrm>
            <a:off x="2912010" y="1418494"/>
            <a:ext cx="858131" cy="25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DF901-2E03-7841-9AA4-6948800D2D70}"/>
              </a:ext>
            </a:extLst>
          </p:cNvPr>
          <p:cNvSpPr/>
          <p:nvPr/>
        </p:nvSpPr>
        <p:spPr>
          <a:xfrm>
            <a:off x="3882140" y="1019183"/>
            <a:ext cx="1744938" cy="105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Sospechoso</a:t>
            </a:r>
            <a:endParaRPr lang="en-US" dirty="0"/>
          </a:p>
        </p:txBody>
      </p:sp>
      <p:sp>
        <p:nvSpPr>
          <p:cNvPr id="7" name="Decision 6">
            <a:extLst>
              <a:ext uri="{FF2B5EF4-FFF2-40B4-BE49-F238E27FC236}">
                <a16:creationId xmlns:a16="http://schemas.microsoft.com/office/drawing/2014/main" id="{C9607DDE-7E77-8045-842A-A62B2DBEE938}"/>
              </a:ext>
            </a:extLst>
          </p:cNvPr>
          <p:cNvSpPr/>
          <p:nvPr/>
        </p:nvSpPr>
        <p:spPr>
          <a:xfrm>
            <a:off x="5747282" y="1138168"/>
            <a:ext cx="1504529" cy="817099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CA0C11D-A493-8B4E-8D76-72A00989CDAD}"/>
              </a:ext>
            </a:extLst>
          </p:cNvPr>
          <p:cNvSpPr/>
          <p:nvPr/>
        </p:nvSpPr>
        <p:spPr>
          <a:xfrm>
            <a:off x="7372016" y="1277521"/>
            <a:ext cx="1504529" cy="538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Positivo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614AE6-682C-9344-9BE0-9297CB4A0BFF}"/>
              </a:ext>
            </a:extLst>
          </p:cNvPr>
          <p:cNvSpPr/>
          <p:nvPr/>
        </p:nvSpPr>
        <p:spPr>
          <a:xfrm>
            <a:off x="9222462" y="1019180"/>
            <a:ext cx="1744938" cy="10550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Caso </a:t>
            </a:r>
            <a:r>
              <a:rPr lang="en-US" dirty="0" err="1"/>
              <a:t>confirmado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6ED9F-3203-EA43-BC1C-525F5B577AF8}"/>
              </a:ext>
            </a:extLst>
          </p:cNvPr>
          <p:cNvSpPr txBox="1"/>
          <p:nvPr/>
        </p:nvSpPr>
        <p:spPr>
          <a:xfrm>
            <a:off x="521925" y="4362006"/>
            <a:ext cx="3994515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Persona con </a:t>
            </a:r>
            <a:r>
              <a:rPr lang="en-US" dirty="0" err="1"/>
              <a:t>síntomas</a:t>
            </a:r>
            <a:r>
              <a:rPr lang="en-US" dirty="0"/>
              <a:t> (sin PCR </a:t>
            </a:r>
            <a:r>
              <a:rPr lang="en-US" dirty="0" err="1"/>
              <a:t>positivo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Tomografía</a:t>
            </a:r>
            <a:r>
              <a:rPr lang="en-US" dirty="0"/>
              <a:t> </a:t>
            </a:r>
            <a:r>
              <a:rPr lang="en-US" dirty="0" err="1"/>
              <a:t>computarizada</a:t>
            </a:r>
            <a:r>
              <a:rPr lang="en-US" dirty="0"/>
              <a:t> de </a:t>
            </a:r>
            <a:r>
              <a:rPr lang="en-US" dirty="0" err="1"/>
              <a:t>torax</a:t>
            </a:r>
            <a:r>
              <a:rPr lang="en-US" dirty="0"/>
              <a:t> compatible con COVID 19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196F5B2-8F08-2147-94F2-9D2A309155AC}"/>
              </a:ext>
            </a:extLst>
          </p:cNvPr>
          <p:cNvSpPr/>
          <p:nvPr/>
        </p:nvSpPr>
        <p:spPr>
          <a:xfrm>
            <a:off x="4830723" y="3575722"/>
            <a:ext cx="3097238" cy="223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B288D-A2DC-6C4E-A9EE-72407B875026}"/>
              </a:ext>
            </a:extLst>
          </p:cNvPr>
          <p:cNvSpPr/>
          <p:nvPr/>
        </p:nvSpPr>
        <p:spPr>
          <a:xfrm>
            <a:off x="9222462" y="3429000"/>
            <a:ext cx="1744938" cy="17819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Caso probable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CFBBD-5BD2-604C-AEBC-21E2026B0AE9}"/>
              </a:ext>
            </a:extLst>
          </p:cNvPr>
          <p:cNvSpPr txBox="1"/>
          <p:nvPr/>
        </p:nvSpPr>
        <p:spPr>
          <a:xfrm>
            <a:off x="4251136" y="55851"/>
            <a:ext cx="368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Antes del 15 </a:t>
            </a:r>
            <a:r>
              <a:rPr lang="en-US" sz="2800" dirty="0" err="1"/>
              <a:t>Noviembre</a:t>
            </a:r>
            <a:endParaRPr lang="en-US" sz="28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E0CAB58-E554-5847-A133-39E373324EB4}"/>
              </a:ext>
            </a:extLst>
          </p:cNvPr>
          <p:cNvSpPr/>
          <p:nvPr/>
        </p:nvSpPr>
        <p:spPr>
          <a:xfrm>
            <a:off x="4830723" y="4738454"/>
            <a:ext cx="3097238" cy="223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0D245-D3EB-334F-AD27-0349D478E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36"/>
          <a:stretch/>
        </p:blipFill>
        <p:spPr>
          <a:xfrm>
            <a:off x="414648" y="2109245"/>
            <a:ext cx="11362703" cy="118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02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1662C1-0693-564C-AD10-EF9CFE43CE42}"/>
              </a:ext>
            </a:extLst>
          </p:cNvPr>
          <p:cNvSpPr txBox="1"/>
          <p:nvPr/>
        </p:nvSpPr>
        <p:spPr>
          <a:xfrm>
            <a:off x="549350" y="3316365"/>
            <a:ext cx="396709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Contacto</a:t>
            </a:r>
            <a:r>
              <a:rPr lang="en-US" dirty="0"/>
              <a:t> </a:t>
            </a:r>
            <a:r>
              <a:rPr lang="en-US" dirty="0" err="1"/>
              <a:t>Estrecho</a:t>
            </a:r>
            <a:endParaRPr lang="en-US" dirty="0"/>
          </a:p>
          <a:p>
            <a:pPr algn="ctr"/>
            <a:r>
              <a:rPr lang="en-US" dirty="0"/>
              <a:t>con </a:t>
            </a:r>
            <a:r>
              <a:rPr lang="en-US" dirty="0" err="1"/>
              <a:t>síntomas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E3EF2-A92E-054E-BBFD-72DDC3E7C1DE}"/>
              </a:ext>
            </a:extLst>
          </p:cNvPr>
          <p:cNvSpPr txBox="1"/>
          <p:nvPr/>
        </p:nvSpPr>
        <p:spPr>
          <a:xfrm>
            <a:off x="576775" y="1362222"/>
            <a:ext cx="22232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Persona con </a:t>
            </a:r>
            <a:r>
              <a:rPr lang="en-US" dirty="0" err="1"/>
              <a:t>síntomas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16C42F4-49FF-E142-BC8C-8F952AA74A45}"/>
              </a:ext>
            </a:extLst>
          </p:cNvPr>
          <p:cNvSpPr/>
          <p:nvPr/>
        </p:nvSpPr>
        <p:spPr>
          <a:xfrm>
            <a:off x="2912010" y="1418494"/>
            <a:ext cx="858131" cy="25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DF901-2E03-7841-9AA4-6948800D2D70}"/>
              </a:ext>
            </a:extLst>
          </p:cNvPr>
          <p:cNvSpPr/>
          <p:nvPr/>
        </p:nvSpPr>
        <p:spPr>
          <a:xfrm>
            <a:off x="3882140" y="1019183"/>
            <a:ext cx="1744938" cy="105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Sospechoso</a:t>
            </a:r>
            <a:endParaRPr lang="en-US" dirty="0"/>
          </a:p>
        </p:txBody>
      </p:sp>
      <p:sp>
        <p:nvSpPr>
          <p:cNvPr id="7" name="Decision 6">
            <a:extLst>
              <a:ext uri="{FF2B5EF4-FFF2-40B4-BE49-F238E27FC236}">
                <a16:creationId xmlns:a16="http://schemas.microsoft.com/office/drawing/2014/main" id="{C9607DDE-7E77-8045-842A-A62B2DBEE938}"/>
              </a:ext>
            </a:extLst>
          </p:cNvPr>
          <p:cNvSpPr/>
          <p:nvPr/>
        </p:nvSpPr>
        <p:spPr>
          <a:xfrm>
            <a:off x="5747282" y="1138168"/>
            <a:ext cx="1504529" cy="817099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CA0C11D-A493-8B4E-8D76-72A00989CDAD}"/>
              </a:ext>
            </a:extLst>
          </p:cNvPr>
          <p:cNvSpPr/>
          <p:nvPr/>
        </p:nvSpPr>
        <p:spPr>
          <a:xfrm>
            <a:off x="7372016" y="1277521"/>
            <a:ext cx="1504529" cy="538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Positivo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614AE6-682C-9344-9BE0-9297CB4A0BFF}"/>
              </a:ext>
            </a:extLst>
          </p:cNvPr>
          <p:cNvSpPr/>
          <p:nvPr/>
        </p:nvSpPr>
        <p:spPr>
          <a:xfrm>
            <a:off x="9222462" y="1019180"/>
            <a:ext cx="1744938" cy="10550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Caso </a:t>
            </a:r>
            <a:r>
              <a:rPr lang="en-US" dirty="0" err="1"/>
              <a:t>confirmado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6ED9F-3203-EA43-BC1C-525F5B577AF8}"/>
              </a:ext>
            </a:extLst>
          </p:cNvPr>
          <p:cNvSpPr txBox="1"/>
          <p:nvPr/>
        </p:nvSpPr>
        <p:spPr>
          <a:xfrm>
            <a:off x="521925" y="4362006"/>
            <a:ext cx="3994515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Persona con </a:t>
            </a:r>
            <a:r>
              <a:rPr lang="en-US" dirty="0" err="1"/>
              <a:t>síntomas</a:t>
            </a:r>
            <a:r>
              <a:rPr lang="en-US" dirty="0"/>
              <a:t> (sin PCR </a:t>
            </a:r>
            <a:r>
              <a:rPr lang="en-US" dirty="0" err="1"/>
              <a:t>positivo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Tomografía</a:t>
            </a:r>
            <a:r>
              <a:rPr lang="en-US" dirty="0"/>
              <a:t> </a:t>
            </a:r>
            <a:r>
              <a:rPr lang="en-US" dirty="0" err="1"/>
              <a:t>computarizada</a:t>
            </a:r>
            <a:r>
              <a:rPr lang="en-US" dirty="0"/>
              <a:t> de </a:t>
            </a:r>
            <a:r>
              <a:rPr lang="en-US" dirty="0" err="1"/>
              <a:t>torax</a:t>
            </a:r>
            <a:r>
              <a:rPr lang="en-US" dirty="0"/>
              <a:t> compatible con COVID 19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196F5B2-8F08-2147-94F2-9D2A309155AC}"/>
              </a:ext>
            </a:extLst>
          </p:cNvPr>
          <p:cNvSpPr/>
          <p:nvPr/>
        </p:nvSpPr>
        <p:spPr>
          <a:xfrm>
            <a:off x="4830723" y="3575722"/>
            <a:ext cx="3097238" cy="223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B288D-A2DC-6C4E-A9EE-72407B875026}"/>
              </a:ext>
            </a:extLst>
          </p:cNvPr>
          <p:cNvSpPr/>
          <p:nvPr/>
        </p:nvSpPr>
        <p:spPr>
          <a:xfrm>
            <a:off x="9222462" y="3429000"/>
            <a:ext cx="1744938" cy="17819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Caso probable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CFBBD-5BD2-604C-AEBC-21E2026B0AE9}"/>
              </a:ext>
            </a:extLst>
          </p:cNvPr>
          <p:cNvSpPr txBox="1"/>
          <p:nvPr/>
        </p:nvSpPr>
        <p:spPr>
          <a:xfrm>
            <a:off x="4251136" y="55851"/>
            <a:ext cx="3689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Antes del 15 </a:t>
            </a:r>
            <a:r>
              <a:rPr lang="en-US" sz="2800" dirty="0" err="1"/>
              <a:t>Noviembre</a:t>
            </a:r>
            <a:endParaRPr lang="en-US" sz="28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E0CAB58-E554-5847-A133-39E373324EB4}"/>
              </a:ext>
            </a:extLst>
          </p:cNvPr>
          <p:cNvSpPr/>
          <p:nvPr/>
        </p:nvSpPr>
        <p:spPr>
          <a:xfrm>
            <a:off x="4830723" y="4738454"/>
            <a:ext cx="3097238" cy="223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3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1662C1-0693-564C-AD10-EF9CFE43CE42}"/>
              </a:ext>
            </a:extLst>
          </p:cNvPr>
          <p:cNvSpPr txBox="1"/>
          <p:nvPr/>
        </p:nvSpPr>
        <p:spPr>
          <a:xfrm>
            <a:off x="549350" y="3316365"/>
            <a:ext cx="396709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Contacto</a:t>
            </a:r>
            <a:r>
              <a:rPr lang="en-US" dirty="0"/>
              <a:t> </a:t>
            </a:r>
            <a:r>
              <a:rPr lang="en-US" dirty="0" err="1"/>
              <a:t>Estrecho</a:t>
            </a:r>
            <a:endParaRPr lang="en-US" dirty="0"/>
          </a:p>
          <a:p>
            <a:pPr algn="ctr"/>
            <a:r>
              <a:rPr lang="en-US" dirty="0"/>
              <a:t>con </a:t>
            </a:r>
            <a:r>
              <a:rPr lang="en-US" dirty="0" err="1"/>
              <a:t>síntomas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E3EF2-A92E-054E-BBFD-72DDC3E7C1DE}"/>
              </a:ext>
            </a:extLst>
          </p:cNvPr>
          <p:cNvSpPr txBox="1"/>
          <p:nvPr/>
        </p:nvSpPr>
        <p:spPr>
          <a:xfrm>
            <a:off x="576775" y="1362222"/>
            <a:ext cx="22232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Persona con </a:t>
            </a:r>
            <a:r>
              <a:rPr lang="en-US" dirty="0" err="1"/>
              <a:t>síntomas</a:t>
            </a: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16C42F4-49FF-E142-BC8C-8F952AA74A45}"/>
              </a:ext>
            </a:extLst>
          </p:cNvPr>
          <p:cNvSpPr/>
          <p:nvPr/>
        </p:nvSpPr>
        <p:spPr>
          <a:xfrm>
            <a:off x="2912010" y="1418494"/>
            <a:ext cx="858131" cy="25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DF901-2E03-7841-9AA4-6948800D2D70}"/>
              </a:ext>
            </a:extLst>
          </p:cNvPr>
          <p:cNvSpPr/>
          <p:nvPr/>
        </p:nvSpPr>
        <p:spPr>
          <a:xfrm>
            <a:off x="3882140" y="1019183"/>
            <a:ext cx="1744938" cy="1055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Sospechoso</a:t>
            </a:r>
            <a:endParaRPr lang="en-US" dirty="0"/>
          </a:p>
        </p:txBody>
      </p:sp>
      <p:sp>
        <p:nvSpPr>
          <p:cNvPr id="7" name="Decision 6">
            <a:extLst>
              <a:ext uri="{FF2B5EF4-FFF2-40B4-BE49-F238E27FC236}">
                <a16:creationId xmlns:a16="http://schemas.microsoft.com/office/drawing/2014/main" id="{C9607DDE-7E77-8045-842A-A62B2DBEE938}"/>
              </a:ext>
            </a:extLst>
          </p:cNvPr>
          <p:cNvSpPr/>
          <p:nvPr/>
        </p:nvSpPr>
        <p:spPr>
          <a:xfrm>
            <a:off x="5747282" y="1138168"/>
            <a:ext cx="1504529" cy="817099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CA0C11D-A493-8B4E-8D76-72A00989CDAD}"/>
              </a:ext>
            </a:extLst>
          </p:cNvPr>
          <p:cNvSpPr/>
          <p:nvPr/>
        </p:nvSpPr>
        <p:spPr>
          <a:xfrm>
            <a:off x="7372016" y="1277521"/>
            <a:ext cx="1504529" cy="538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Positivo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614AE6-682C-9344-9BE0-9297CB4A0BFF}"/>
              </a:ext>
            </a:extLst>
          </p:cNvPr>
          <p:cNvSpPr/>
          <p:nvPr/>
        </p:nvSpPr>
        <p:spPr>
          <a:xfrm>
            <a:off x="9222462" y="1019180"/>
            <a:ext cx="1744938" cy="10550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Caso </a:t>
            </a:r>
            <a:r>
              <a:rPr lang="en-US" dirty="0" err="1"/>
              <a:t>confirmado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6ED9F-3203-EA43-BC1C-525F5B577AF8}"/>
              </a:ext>
            </a:extLst>
          </p:cNvPr>
          <p:cNvSpPr txBox="1"/>
          <p:nvPr/>
        </p:nvSpPr>
        <p:spPr>
          <a:xfrm>
            <a:off x="521925" y="4362006"/>
            <a:ext cx="3994515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Persona con </a:t>
            </a:r>
            <a:r>
              <a:rPr lang="en-US" dirty="0" err="1"/>
              <a:t>síntomas</a:t>
            </a:r>
            <a:r>
              <a:rPr lang="en-US" dirty="0"/>
              <a:t> (sin PCR </a:t>
            </a:r>
            <a:r>
              <a:rPr lang="en-US" dirty="0" err="1"/>
              <a:t>positivo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Tomografía</a:t>
            </a:r>
            <a:r>
              <a:rPr lang="en-US" dirty="0"/>
              <a:t> </a:t>
            </a:r>
            <a:r>
              <a:rPr lang="en-US" dirty="0" err="1"/>
              <a:t>computarizada</a:t>
            </a:r>
            <a:r>
              <a:rPr lang="en-US" dirty="0"/>
              <a:t> de </a:t>
            </a:r>
            <a:r>
              <a:rPr lang="en-US" dirty="0" err="1"/>
              <a:t>torax</a:t>
            </a:r>
            <a:r>
              <a:rPr lang="en-US" dirty="0"/>
              <a:t> compatible con COVID 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B288D-A2DC-6C4E-A9EE-72407B875026}"/>
              </a:ext>
            </a:extLst>
          </p:cNvPr>
          <p:cNvSpPr/>
          <p:nvPr/>
        </p:nvSpPr>
        <p:spPr>
          <a:xfrm>
            <a:off x="9222462" y="3429000"/>
            <a:ext cx="1744938" cy="17819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Caso probable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CFBBD-5BD2-604C-AEBC-21E2026B0AE9}"/>
              </a:ext>
            </a:extLst>
          </p:cNvPr>
          <p:cNvSpPr txBox="1"/>
          <p:nvPr/>
        </p:nvSpPr>
        <p:spPr>
          <a:xfrm>
            <a:off x="2664996" y="61351"/>
            <a:ext cx="6862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Desde</a:t>
            </a:r>
            <a:r>
              <a:rPr lang="en-US" sz="3200" dirty="0"/>
              <a:t> 15 </a:t>
            </a:r>
            <a:r>
              <a:rPr lang="en-US" sz="3200" dirty="0" err="1"/>
              <a:t>Noviembre</a:t>
            </a:r>
            <a:r>
              <a:rPr lang="en-US" sz="3200" dirty="0"/>
              <a:t> (ORD B52 Nº4518)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E0CAB58-E554-5847-A133-39E373324EB4}"/>
              </a:ext>
            </a:extLst>
          </p:cNvPr>
          <p:cNvSpPr/>
          <p:nvPr/>
        </p:nvSpPr>
        <p:spPr>
          <a:xfrm>
            <a:off x="4830723" y="4738454"/>
            <a:ext cx="3097238" cy="223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04EA2670-B9FB-564D-85BB-8178C457A19E}"/>
              </a:ext>
            </a:extLst>
          </p:cNvPr>
          <p:cNvSpPr/>
          <p:nvPr/>
        </p:nvSpPr>
        <p:spPr>
          <a:xfrm>
            <a:off x="4640808" y="2331255"/>
            <a:ext cx="379829" cy="132738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8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PROBALES </a:t>
            </a:r>
          </a:p>
          <a:p>
            <a:pPr algn="ctr"/>
            <a:r>
              <a:rPr lang="en-US" sz="2400" dirty="0"/>
              <a:t>Casos </a:t>
            </a:r>
            <a:r>
              <a:rPr lang="en-US" sz="2400" dirty="0" err="1"/>
              <a:t>semanales</a:t>
            </a:r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6E0A9-7DD6-1640-8355-11AB4CBD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4" y="1593153"/>
            <a:ext cx="5717912" cy="4581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0EBB83-3A98-F948-83E9-E32BC168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862" y="1530813"/>
            <a:ext cx="5692334" cy="4581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990049-8787-6A4D-A532-79BB21C4283A}"/>
              </a:ext>
            </a:extLst>
          </p:cNvPr>
          <p:cNvSpPr txBox="1"/>
          <p:nvPr/>
        </p:nvSpPr>
        <p:spPr>
          <a:xfrm>
            <a:off x="6023183" y="128200"/>
            <a:ext cx="616265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&amp; PROBALES </a:t>
            </a:r>
          </a:p>
          <a:p>
            <a:pPr algn="ctr"/>
            <a:r>
              <a:rPr lang="en-US" sz="2400" dirty="0"/>
              <a:t>Casos </a:t>
            </a:r>
            <a:r>
              <a:rPr lang="en-US" sz="2400" dirty="0" err="1"/>
              <a:t>semanales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305968" y="79228"/>
            <a:ext cx="992630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CASOS x ANTIGENO – AUMENTO EN TOTALES PUBLICADOS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3036314" y="1036750"/>
            <a:ext cx="6087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CASOS CONFIRMADOS POR TEST DE ANTÍGENO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9757-E515-9045-B630-4B13994B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19" y="1659135"/>
            <a:ext cx="6954157" cy="41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126DA-F783-504B-8321-0B0AFB5A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957" y="651615"/>
            <a:ext cx="7165186" cy="57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3FE9B-A121-0B40-A3FE-0B91A76D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46" y="1498415"/>
            <a:ext cx="5834211" cy="4706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AF62E-2C68-8B45-B8E4-EBEA2576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484" y="1394489"/>
            <a:ext cx="5954841" cy="48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4300578" y="28135"/>
            <a:ext cx="359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B5572-F973-8A43-B4EF-48E5C024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3" y="668405"/>
            <a:ext cx="7581914" cy="55211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2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4300578" y="28135"/>
            <a:ext cx="359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B6D14-217F-CB4B-A295-CFBFAA20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698500"/>
            <a:ext cx="75565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1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2AA30F3-065D-774E-9D22-D562827F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74" y="907380"/>
            <a:ext cx="9884229" cy="53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  <a:r>
              <a:rPr lang="en-US" sz="2800" b="1" dirty="0">
                <a:solidFill>
                  <a:srgbClr val="00417C"/>
                </a:solidFill>
              </a:rPr>
              <a:t> 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3775759" y="408274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DE CONTAGIOS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 /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3 de DICIEMBRE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40922-4A17-DE4C-B6A5-F0B0291C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50" y="569387"/>
            <a:ext cx="10067857" cy="587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973984" y="2073172"/>
            <a:ext cx="69438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OTROS CONTINENTES</a:t>
            </a:r>
          </a:p>
          <a:p>
            <a:pPr algn="ctr"/>
            <a:r>
              <a:rPr lang="en-US" sz="6000" dirty="0"/>
              <a:t>CASOS Y FALLECIDOS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88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9AD41-7A25-9F4C-94A4-247C4468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7484B-995D-0249-A660-57FB3B56E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3"/>
            <a:ext cx="5651811" cy="6115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2FC08-552C-1344-BDBD-AA5C210CF7F2}"/>
              </a:ext>
            </a:extLst>
          </p:cNvPr>
          <p:cNvSpPr txBox="1"/>
          <p:nvPr/>
        </p:nvSpPr>
        <p:spPr>
          <a:xfrm>
            <a:off x="0" y="6492875"/>
            <a:ext cx="3132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Fuente de </a:t>
            </a:r>
            <a:r>
              <a:rPr lang="en-US" sz="1600" dirty="0" err="1"/>
              <a:t>datos</a:t>
            </a:r>
            <a:r>
              <a:rPr lang="en-US" sz="1600" dirty="0"/>
              <a:t>: Our World in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14543-67DA-684B-8DDE-5CDFDBE4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691" y="116153"/>
            <a:ext cx="6318309" cy="63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74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9AD41-7A25-9F4C-94A4-247C4468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2FC08-552C-1344-BDBD-AA5C210CF7F2}"/>
              </a:ext>
            </a:extLst>
          </p:cNvPr>
          <p:cNvSpPr txBox="1"/>
          <p:nvPr/>
        </p:nvSpPr>
        <p:spPr>
          <a:xfrm>
            <a:off x="0" y="6492875"/>
            <a:ext cx="3132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Fuente de </a:t>
            </a:r>
            <a:r>
              <a:rPr lang="en-US" sz="1600" dirty="0" err="1"/>
              <a:t>datos</a:t>
            </a:r>
            <a:r>
              <a:rPr lang="en-US" sz="1600" dirty="0"/>
              <a:t>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95F5BE-5F1F-4F41-B174-B8A1A72D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1"/>
            <a:ext cx="5636740" cy="6197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BE2C70-57FD-CD47-8AD6-8957B9A0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40" y="0"/>
            <a:ext cx="5701399" cy="62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A6A6F-DD77-5148-BEBE-54AB3B0C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33" y="799044"/>
            <a:ext cx="6863934" cy="56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9AD41-7A25-9F4C-94A4-247C4468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2FC08-552C-1344-BDBD-AA5C210CF7F2}"/>
              </a:ext>
            </a:extLst>
          </p:cNvPr>
          <p:cNvSpPr txBox="1"/>
          <p:nvPr/>
        </p:nvSpPr>
        <p:spPr>
          <a:xfrm>
            <a:off x="0" y="6492875"/>
            <a:ext cx="3132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Fuente de </a:t>
            </a:r>
            <a:r>
              <a:rPr lang="en-US" sz="1600" dirty="0" err="1"/>
              <a:t>datos</a:t>
            </a:r>
            <a:r>
              <a:rPr lang="en-US" sz="1600" dirty="0"/>
              <a:t>: Our World in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391F83-C69F-C64E-A403-0CC18DE2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169" y="0"/>
            <a:ext cx="6001415" cy="5965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AC78E-5F68-0046-A477-762CDE64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6" y="26571"/>
            <a:ext cx="5748448" cy="59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86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95BB-3FCD-0347-8ABF-37B4DC46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42" y="756051"/>
            <a:ext cx="8725733" cy="55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299DB-D224-0B4F-A802-486964CC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29" y="573756"/>
            <a:ext cx="7297941" cy="58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59AAE-D8E3-314E-B515-4C8DA3049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05" y="1667359"/>
            <a:ext cx="5372308" cy="4493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6A15C6-BBF1-7743-BA78-716B08CCB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9" y="1695454"/>
            <a:ext cx="5869239" cy="4722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8118353">
            <a:off x="4333345" y="2260128"/>
            <a:ext cx="1910119" cy="112417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82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27 NOVIEMBRE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59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DICIEMBRE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18216238">
            <a:off x="9720659" y="2836778"/>
            <a:ext cx="1700732" cy="869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3C8063-CF59-8844-B57D-9320E674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" y="1534933"/>
            <a:ext cx="6068989" cy="4789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459E9F-D279-4841-8AC9-BBDFA956B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22" y="1451639"/>
            <a:ext cx="5964541" cy="47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82216</TotalTime>
  <Words>538</Words>
  <Application>Microsoft Macintosh PowerPoint</Application>
  <PresentationFormat>Widescreen</PresentationFormat>
  <Paragraphs>130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331</cp:revision>
  <dcterms:created xsi:type="dcterms:W3CDTF">2021-01-30T18:55:16Z</dcterms:created>
  <dcterms:modified xsi:type="dcterms:W3CDTF">2021-12-08T10:59:04Z</dcterms:modified>
</cp:coreProperties>
</file>